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60" r:id="rId5"/>
    <p:sldId id="259"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1B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119" autoAdjust="0"/>
  </p:normalViewPr>
  <p:slideViewPr>
    <p:cSldViewPr>
      <p:cViewPr varScale="1">
        <p:scale>
          <a:sx n="66" d="100"/>
          <a:sy n="66" d="100"/>
        </p:scale>
        <p:origin x="168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9DD84EA-CCEC-457B-BAA7-014148C913DE}" type="datetimeFigureOut">
              <a:rPr lang="en-US" smtClean="0"/>
              <a:t>8/20/2016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5980EE-CAEA-433F-B9B6-E60B533BE64A}" type="slidenum">
              <a:rPr lang="en-US" smtClean="0"/>
              <a:t>‹#›</a:t>
            </a:fld>
            <a:endParaRPr lang="en-US"/>
          </a:p>
        </p:txBody>
      </p:sp>
    </p:spTree>
    <p:extLst>
      <p:ext uri="{BB962C8B-B14F-4D97-AF65-F5344CB8AC3E}">
        <p14:creationId xmlns:p14="http://schemas.microsoft.com/office/powerpoint/2010/main" val="4411239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This presentation is an</a:t>
            </a:r>
            <a:r>
              <a:rPr lang="en-US" baseline="0" dirty="0"/>
              <a:t> outline of the Marketing Plan completed by Team B, which consists of </a:t>
            </a:r>
            <a:r>
              <a:rPr lang="en-US" sz="1200" kern="1200" dirty="0">
                <a:solidFill>
                  <a:schemeClr val="tx1"/>
                </a:solidFill>
                <a:effectLst/>
                <a:latin typeface="+mn-lt"/>
                <a:ea typeface="+mn-ea"/>
                <a:cs typeface="+mn-cs"/>
              </a:rPr>
              <a:t>Erin Ashley, Jennifer </a:t>
            </a:r>
            <a:r>
              <a:rPr lang="en-US" sz="1200" kern="1200" dirty="0" err="1">
                <a:solidFill>
                  <a:schemeClr val="tx1"/>
                </a:solidFill>
                <a:effectLst/>
                <a:latin typeface="+mn-lt"/>
                <a:ea typeface="+mn-ea"/>
                <a:cs typeface="+mn-cs"/>
              </a:rPr>
              <a:t>Boutwell</a:t>
            </a:r>
            <a:r>
              <a:rPr lang="en-US" sz="1200" kern="1200" dirty="0">
                <a:solidFill>
                  <a:schemeClr val="tx1"/>
                </a:solidFill>
                <a:effectLst/>
                <a:latin typeface="+mn-lt"/>
                <a:ea typeface="+mn-ea"/>
                <a:cs typeface="+mn-cs"/>
              </a:rPr>
              <a:t>, Felicia Jones-Shaw, </a:t>
            </a:r>
            <a:r>
              <a:rPr lang="en-US" sz="1200" kern="1200" dirty="0" err="1">
                <a:solidFill>
                  <a:schemeClr val="tx1"/>
                </a:solidFill>
                <a:effectLst/>
                <a:latin typeface="+mn-lt"/>
                <a:ea typeface="+mn-ea"/>
                <a:cs typeface="+mn-cs"/>
              </a:rPr>
              <a:t>Deariesha</a:t>
            </a:r>
            <a:r>
              <a:rPr lang="en-US" sz="1200" kern="1200" dirty="0">
                <a:solidFill>
                  <a:schemeClr val="tx1"/>
                </a:solidFill>
                <a:effectLst/>
                <a:latin typeface="+mn-lt"/>
                <a:ea typeface="+mn-ea"/>
                <a:cs typeface="+mn-cs"/>
              </a:rPr>
              <a:t> Mack, and Ellen Myers.</a:t>
            </a:r>
          </a:p>
        </p:txBody>
      </p:sp>
      <p:sp>
        <p:nvSpPr>
          <p:cNvPr id="4" name="Slide Number Placeholder 3"/>
          <p:cNvSpPr>
            <a:spLocks noGrp="1"/>
          </p:cNvSpPr>
          <p:nvPr>
            <p:ph type="sldNum" sz="quarter" idx="10"/>
          </p:nvPr>
        </p:nvSpPr>
        <p:spPr/>
        <p:txBody>
          <a:bodyPr/>
          <a:lstStyle/>
          <a:p>
            <a:fld id="{185980EE-CAEA-433F-B9B6-E60B533BE64A}" type="slidenum">
              <a:rPr lang="en-US" smtClean="0"/>
              <a:t>1</a:t>
            </a:fld>
            <a:endParaRPr lang="en-US"/>
          </a:p>
        </p:txBody>
      </p:sp>
    </p:spTree>
    <p:extLst>
      <p:ext uri="{BB962C8B-B14F-4D97-AF65-F5344CB8AC3E}">
        <p14:creationId xmlns:p14="http://schemas.microsoft.com/office/powerpoint/2010/main" val="3459014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gn="l" defTabSz="914400" rtl="0" eaLnBrk="1" fontAlgn="auto" latinLnBrk="0" hangingPunct="1">
              <a:lnSpc>
                <a:spcPct val="2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recent news, the American Beverage Association (2016) reports that the non-alcoholic beverage industry, including regular and diet soft drinks, has a direct economic impact with more than $169 billion, and providing nearly 240,000 jobs. The Coca-Cola Company has established itself as a competitive and profitable company in the beverage industry for well over a century. Even with an increasingly health-conscious audience, we have stayed true to our original formula,</a:t>
            </a:r>
            <a:r>
              <a:rPr lang="en-US" sz="1200" kern="1200" baseline="0" dirty="0">
                <a:solidFill>
                  <a:schemeClr val="tx1"/>
                </a:solidFill>
                <a:effectLst/>
                <a:latin typeface="+mn-lt"/>
                <a:ea typeface="+mn-ea"/>
                <a:cs typeface="+mn-cs"/>
              </a:rPr>
              <a:t> while </a:t>
            </a:r>
            <a:r>
              <a:rPr lang="en-US" sz="1200" kern="1200" dirty="0">
                <a:solidFill>
                  <a:schemeClr val="tx1"/>
                </a:solidFill>
                <a:effectLst/>
                <a:latin typeface="+mn-lt"/>
                <a:ea typeface="+mn-ea"/>
                <a:cs typeface="+mn-cs"/>
              </a:rPr>
              <a:t>finding other ways to promote our beverages and stay relevant and up-to-date with current trends generation after generation.</a:t>
            </a:r>
            <a:endParaRPr lang="en-US" dirty="0"/>
          </a:p>
        </p:txBody>
      </p:sp>
      <p:sp>
        <p:nvSpPr>
          <p:cNvPr id="4" name="Slide Number Placeholder 3"/>
          <p:cNvSpPr>
            <a:spLocks noGrp="1"/>
          </p:cNvSpPr>
          <p:nvPr>
            <p:ph type="sldNum" sz="quarter" idx="10"/>
          </p:nvPr>
        </p:nvSpPr>
        <p:spPr/>
        <p:txBody>
          <a:bodyPr/>
          <a:lstStyle/>
          <a:p>
            <a:fld id="{185980EE-CAEA-433F-B9B6-E60B533BE64A}" type="slidenum">
              <a:rPr lang="en-US" smtClean="0"/>
              <a:t>2</a:t>
            </a:fld>
            <a:endParaRPr lang="en-US"/>
          </a:p>
        </p:txBody>
      </p:sp>
    </p:spTree>
    <p:extLst>
      <p:ext uri="{BB962C8B-B14F-4D97-AF65-F5344CB8AC3E}">
        <p14:creationId xmlns:p14="http://schemas.microsoft.com/office/powerpoint/2010/main" val="33751303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indent="457200">
              <a:lnSpc>
                <a:spcPct val="200000"/>
              </a:lnSpc>
            </a:pPr>
            <a:r>
              <a:rPr lang="en-US" dirty="0"/>
              <a:t>In keeping in line with our Happiness is Movement campaign, we are looking to implement a new health and wellness initiative for our employees. Diet and physical fitness are critical factors in helping employees achieve and maintain a healthier lifestyle and increase productivity. This initiative will improve the overall public image of the Coca-Cola Company, lower health care premiums for employees, and preserve the relevance of the products that have become a cultural norm in many parts of the globe.</a:t>
            </a:r>
          </a:p>
        </p:txBody>
      </p:sp>
      <p:sp>
        <p:nvSpPr>
          <p:cNvPr id="4" name="Slide Number Placeholder 3"/>
          <p:cNvSpPr>
            <a:spLocks noGrp="1"/>
          </p:cNvSpPr>
          <p:nvPr>
            <p:ph type="sldNum" sz="quarter" idx="10"/>
          </p:nvPr>
        </p:nvSpPr>
        <p:spPr/>
        <p:txBody>
          <a:bodyPr/>
          <a:lstStyle/>
          <a:p>
            <a:fld id="{185980EE-CAEA-433F-B9B6-E60B533BE64A}" type="slidenum">
              <a:rPr lang="en-US" smtClean="0"/>
              <a:t>3</a:t>
            </a:fld>
            <a:endParaRPr lang="en-US"/>
          </a:p>
        </p:txBody>
      </p:sp>
    </p:spTree>
    <p:extLst>
      <p:ext uri="{BB962C8B-B14F-4D97-AF65-F5344CB8AC3E}">
        <p14:creationId xmlns:p14="http://schemas.microsoft.com/office/powerpoint/2010/main" val="34311422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gn="l" defTabSz="914400" rtl="0" eaLnBrk="1" fontAlgn="auto" latinLnBrk="0" hangingPunct="1">
              <a:lnSpc>
                <a:spcPct val="2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First presented at a soda fountain in Atlanta, Georgia in 1886, Coca-Cola has evolved from its original inception as a stand-alone cola product to encompass multiple brands with offices and distribution centers worldwide. Throughout the years, one area where Coca-Cola remains consistent is its dedication to Coca-Cola employees and their families.  </a:t>
            </a:r>
          </a:p>
          <a:p>
            <a:pPr marL="0" marR="0" indent="457200" algn="l" defTabSz="914400" rtl="0" eaLnBrk="1" fontAlgn="auto" latinLnBrk="0" hangingPunct="1">
              <a:lnSpc>
                <a:spcPct val="2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457200" algn="l" defTabSz="914400" rtl="0" eaLnBrk="1" fontAlgn="auto" latinLnBrk="0" hangingPunct="1">
              <a:lnSpc>
                <a:spcPct val="2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Employee benefits include health, vision and dental insurance plans, long-term and short-term disability, accident insurance, flexible spending accounts, tuition reimbursement plan, discounts for local health club memberships, retirement plans, and more. As a large employer, Coca-Cola is keenly aware of the rising costs of healthcare and therefore seeks to improve the lives of its employees through the utilization of wellness programs that include nutritional information and benefits, non-smoking programs, weight loss programs, and improved access to and participation in exercise. </a:t>
            </a:r>
          </a:p>
          <a:p>
            <a:pPr marL="0" marR="0" indent="457200" algn="l" defTabSz="914400" rtl="0" eaLnBrk="1" fontAlgn="auto" latinLnBrk="0" hangingPunct="1">
              <a:lnSpc>
                <a:spcPct val="2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457200" algn="l" defTabSz="914400" rtl="0" eaLnBrk="1" fontAlgn="auto" latinLnBrk="0" hangingPunct="1">
              <a:lnSpc>
                <a:spcPct val="2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As part of this program, Coca-Cola is establishing an employee fitness center that will provide Coca-Cola our staff easy, affordable access to modern gym equipment, coaches, team and individual sports, and a wide array of exercise classes taught by certified health professionals.</a:t>
            </a:r>
          </a:p>
          <a:p>
            <a:pPr marL="0" marR="0" indent="457200" algn="l" defTabSz="914400" rtl="0" eaLnBrk="1" fontAlgn="auto" latinLnBrk="0" hangingPunct="1">
              <a:lnSpc>
                <a:spcPct val="2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457200" algn="l" defTabSz="914400" rtl="0" eaLnBrk="1" fontAlgn="auto" latinLnBrk="0" hangingPunct="1">
              <a:lnSpc>
                <a:spcPct val="2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total budget for this project is $949,435,200. The proposed budget for the project is based on the projected 60% participation rate; the Coca-Cola Company has an estimated 700,000 employees globally, so we are expecting participation from at least 420,000 employees (The Coca-Cola Company, 2016d).  The health and wellness program will cost employees a $25 monthly membership fee. However, employees who participate will be saving $31.80 on health insurance premiums monthly.  In addition to those saving, the company will also save on the employer contribution to health insurance premiums, along with a projected 15% decrease in workman's compensation claims, and increased revenues from improved productivity. These savings along with the $25 monthly membership fee will fund the health and wellness program and create a profit so more improvements can be made in the future.</a:t>
            </a:r>
          </a:p>
        </p:txBody>
      </p:sp>
      <p:sp>
        <p:nvSpPr>
          <p:cNvPr id="4" name="Slide Number Placeholder 3"/>
          <p:cNvSpPr>
            <a:spLocks noGrp="1"/>
          </p:cNvSpPr>
          <p:nvPr>
            <p:ph type="sldNum" sz="quarter" idx="10"/>
          </p:nvPr>
        </p:nvSpPr>
        <p:spPr/>
        <p:txBody>
          <a:bodyPr/>
          <a:lstStyle/>
          <a:p>
            <a:fld id="{185980EE-CAEA-433F-B9B6-E60B533BE64A}" type="slidenum">
              <a:rPr lang="en-US" smtClean="0"/>
              <a:t>4</a:t>
            </a:fld>
            <a:endParaRPr lang="en-US"/>
          </a:p>
        </p:txBody>
      </p:sp>
    </p:spTree>
    <p:extLst>
      <p:ext uri="{BB962C8B-B14F-4D97-AF65-F5344CB8AC3E}">
        <p14:creationId xmlns:p14="http://schemas.microsoft.com/office/powerpoint/2010/main" val="28717333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indent="457200">
              <a:lnSpc>
                <a:spcPct val="200000"/>
              </a:lnSpc>
              <a:spcBef>
                <a:spcPts val="0"/>
              </a:spcBef>
              <a:spcAft>
                <a:spcPts val="0"/>
              </a:spcAft>
            </a:pPr>
            <a:r>
              <a:rPr lang="en-US" sz="1200" kern="1200" dirty="0">
                <a:solidFill>
                  <a:schemeClr val="tx1"/>
                </a:solidFill>
                <a:effectLst/>
                <a:latin typeface="+mn-lt"/>
                <a:ea typeface="+mn-ea"/>
                <a:cs typeface="+mn-cs"/>
              </a:rPr>
              <a:t>As we have seen in the media, statistical reports, or just looking around us, the overall health of the American population is worsening. The Wellness Council of America (2011) points out that as baby boomers get older, the health status of the American workforce will continue to decline, which is bad for employees and their employers. The Center for Disease Control and Prevention reports (2015):</a:t>
            </a:r>
          </a:p>
          <a:p>
            <a:pPr indent="457200">
              <a:lnSpc>
                <a:spcPct val="200000"/>
              </a:lnSpc>
              <a:spcBef>
                <a:spcPts val="0"/>
              </a:spcBef>
              <a:spcAft>
                <a:spcPts val="0"/>
              </a:spcAft>
            </a:pPr>
            <a:endParaRPr lang="en-US" sz="1200" kern="1200" dirty="0">
              <a:solidFill>
                <a:schemeClr val="tx1"/>
              </a:solidFill>
              <a:effectLst/>
              <a:latin typeface="+mn-lt"/>
              <a:ea typeface="+mn-ea"/>
              <a:cs typeface="+mn-cs"/>
            </a:endParaRPr>
          </a:p>
          <a:p>
            <a:pPr lvl="0" indent="457200">
              <a:lnSpc>
                <a:spcPct val="200000"/>
              </a:lnSpc>
              <a:spcBef>
                <a:spcPts val="0"/>
              </a:spcBef>
              <a:spcAft>
                <a:spcPts val="0"/>
              </a:spcAft>
            </a:pPr>
            <a:r>
              <a:rPr lang="en-US" sz="1200" kern="1200" dirty="0">
                <a:solidFill>
                  <a:schemeClr val="tx1"/>
                </a:solidFill>
                <a:effectLst/>
                <a:latin typeface="+mn-lt"/>
                <a:ea typeface="+mn-ea"/>
                <a:cs typeface="+mn-cs"/>
              </a:rPr>
              <a:t> - More than one-third of U.S. adults are obese.</a:t>
            </a:r>
          </a:p>
          <a:p>
            <a:pPr lvl="0" indent="457200">
              <a:lnSpc>
                <a:spcPct val="200000"/>
              </a:lnSpc>
              <a:spcBef>
                <a:spcPts val="0"/>
              </a:spcBef>
              <a:spcAft>
                <a:spcPts val="0"/>
              </a:spcAft>
            </a:pPr>
            <a:r>
              <a:rPr lang="en-US" sz="1200" kern="1200" dirty="0">
                <a:solidFill>
                  <a:schemeClr val="tx1"/>
                </a:solidFill>
                <a:effectLst/>
                <a:latin typeface="+mn-lt"/>
                <a:ea typeface="+mn-ea"/>
                <a:cs typeface="+mn-cs"/>
              </a:rPr>
              <a:t> - Obesity-related conditions include heart disease, stroke, type 2 diabetes, and certain types of cancer.</a:t>
            </a:r>
          </a:p>
          <a:p>
            <a:pPr lvl="0" indent="457200">
              <a:lnSpc>
                <a:spcPct val="200000"/>
              </a:lnSpc>
              <a:spcBef>
                <a:spcPts val="0"/>
              </a:spcBef>
              <a:spcAft>
                <a:spcPts val="0"/>
              </a:spcAft>
            </a:pPr>
            <a:r>
              <a:rPr lang="en-US" sz="1200" kern="1200" dirty="0">
                <a:solidFill>
                  <a:schemeClr val="tx1"/>
                </a:solidFill>
                <a:effectLst/>
                <a:latin typeface="+mn-lt"/>
                <a:ea typeface="+mn-ea"/>
                <a:cs typeface="+mn-cs"/>
              </a:rPr>
              <a:t> - The estimated annual medical cost of obesity in the U.S. was $2.8 trillion in 2012, more than any other industrialized nation.</a:t>
            </a:r>
          </a:p>
          <a:p>
            <a:pPr lvl="0" indent="457200">
              <a:lnSpc>
                <a:spcPct val="200000"/>
              </a:lnSpc>
              <a:spcBef>
                <a:spcPts val="0"/>
              </a:spcBef>
              <a:spcAft>
                <a:spcPts val="0"/>
              </a:spcAft>
            </a:pPr>
            <a:r>
              <a:rPr lang="en-US" sz="1200" kern="1200" dirty="0">
                <a:solidFill>
                  <a:schemeClr val="tx1"/>
                </a:solidFill>
                <a:effectLst/>
                <a:latin typeface="+mn-lt"/>
                <a:ea typeface="+mn-ea"/>
                <a:cs typeface="+mn-cs"/>
              </a:rPr>
              <a:t> - Medical expenses for people who are obese were more than $1429 higher than those of average weight.</a:t>
            </a:r>
          </a:p>
          <a:p>
            <a:pPr lvl="0" indent="457200">
              <a:lnSpc>
                <a:spcPct val="200000"/>
              </a:lnSpc>
              <a:spcBef>
                <a:spcPts val="0"/>
              </a:spcBef>
              <a:spcAft>
                <a:spcPts val="0"/>
              </a:spcAft>
            </a:pPr>
            <a:endParaRPr lang="en-US" sz="1200" kern="1200" dirty="0">
              <a:solidFill>
                <a:schemeClr val="tx1"/>
              </a:solidFill>
              <a:effectLst/>
              <a:latin typeface="+mn-lt"/>
              <a:ea typeface="+mn-ea"/>
              <a:cs typeface="+mn-cs"/>
            </a:endParaRPr>
          </a:p>
          <a:p>
            <a:pPr indent="457200">
              <a:lnSpc>
                <a:spcPct val="200000"/>
              </a:lnSpc>
              <a:spcBef>
                <a:spcPts val="0"/>
              </a:spcBef>
              <a:spcAft>
                <a:spcPts val="0"/>
              </a:spcAft>
            </a:pPr>
            <a:r>
              <a:rPr lang="en-US" sz="1200" kern="1200" dirty="0">
                <a:solidFill>
                  <a:schemeClr val="tx1"/>
                </a:solidFill>
                <a:effectLst/>
                <a:latin typeface="+mn-lt"/>
                <a:ea typeface="+mn-ea"/>
                <a:cs typeface="+mn-cs"/>
              </a:rPr>
              <a:t>According to health-care statistics from The Wellness Councils of America, “Preventable illnesses make up approximately 70 percent of all disease and associated health-care costs," (Huddleston, 2000, para. 6). Organizations and their employees can decrease health care costs by establishing and participating in wellness programs with a focus on nutrition, fitness, and exercise. Over 378 peer-reviewed studies show workplace wellness programs improve employee health and underlying health conditions, which leads to healthier living. </a:t>
            </a:r>
          </a:p>
          <a:p>
            <a:pPr indent="457200">
              <a:lnSpc>
                <a:spcPct val="200000"/>
              </a:lnSpc>
              <a:spcBef>
                <a:spcPts val="0"/>
              </a:spcBef>
              <a:spcAft>
                <a:spcPts val="0"/>
              </a:spcAft>
            </a:pPr>
            <a:endParaRPr lang="en-US" sz="1200" kern="1200" dirty="0">
              <a:solidFill>
                <a:schemeClr val="tx1"/>
              </a:solidFill>
              <a:effectLst/>
              <a:latin typeface="+mn-lt"/>
              <a:ea typeface="+mn-ea"/>
              <a:cs typeface="+mn-cs"/>
            </a:endParaRPr>
          </a:p>
          <a:p>
            <a:pPr marL="0" marR="0" indent="457200" algn="l" defTabSz="914400" rtl="0" eaLnBrk="1" fontAlgn="auto" latinLnBrk="0" hangingPunct="1">
              <a:lnSpc>
                <a:spcPct val="2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many benefits to an organization offering their employees a corporate fitness center like lower insurance premiums, reduced absenteeism, increased productivity, and convenience (Miller, 2015).  As identified by Fielding &amp; </a:t>
            </a:r>
            <a:r>
              <a:rPr lang="en-US" sz="1200" kern="1200" dirty="0" err="1">
                <a:solidFill>
                  <a:schemeClr val="tx1"/>
                </a:solidFill>
                <a:effectLst/>
                <a:latin typeface="+mn-lt"/>
                <a:ea typeface="+mn-ea"/>
                <a:cs typeface="+mn-cs"/>
              </a:rPr>
              <a:t>Piserchia</a:t>
            </a:r>
            <a:r>
              <a:rPr lang="en-US" sz="1200" kern="1200" dirty="0">
                <a:solidFill>
                  <a:schemeClr val="tx1"/>
                </a:solidFill>
                <a:effectLst/>
                <a:latin typeface="+mn-lt"/>
                <a:ea typeface="+mn-ea"/>
                <a:cs typeface="+mn-cs"/>
              </a:rPr>
              <a:t> (1983), using the workplace as a vehicle to promoted healthy living is advantageous because a vast majority of people spend a significant time at work. Providing them with an on-site gym is a great investment to encourage one another to make the right modifications to lead healthier lifestyles.  Implementing a project of this magnitude draws attention to many stakeholder groups for various reasons in promoting workplace health, diet, and physical activity. </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85980EE-CAEA-433F-B9B6-E60B533BE64A}" type="slidenum">
              <a:rPr lang="en-US" smtClean="0"/>
              <a:t>5</a:t>
            </a:fld>
            <a:endParaRPr lang="en-US"/>
          </a:p>
        </p:txBody>
      </p:sp>
    </p:spTree>
    <p:extLst>
      <p:ext uri="{BB962C8B-B14F-4D97-AF65-F5344CB8AC3E}">
        <p14:creationId xmlns:p14="http://schemas.microsoft.com/office/powerpoint/2010/main" val="820259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indent="457200" hangingPunct="0">
              <a:lnSpc>
                <a:spcPct val="200000"/>
              </a:lnSpc>
            </a:pPr>
            <a:r>
              <a:rPr lang="en-US" sz="1200" kern="1200" dirty="0">
                <a:solidFill>
                  <a:schemeClr val="tx1"/>
                </a:solidFill>
                <a:effectLst/>
                <a:latin typeface="+mn-lt"/>
                <a:ea typeface="+mn-ea"/>
                <a:cs typeface="+mn-cs"/>
              </a:rPr>
              <a:t>Our message centers on helping our employees achieve a work and life balance by focusing on healthy living from the inside out. We want our workforce to learn about and understand how living healthier lifestyles can help them be more productive in the workplace and at home. Through the implementation of our wellness initiative, our staff members will gain knowledge on how to improve and maintain good health through diet and exercise to lead to a better quality of life. This initiative</a:t>
            </a:r>
            <a:r>
              <a:rPr lang="en-US" sz="1200" kern="1200" baseline="0" dirty="0">
                <a:solidFill>
                  <a:schemeClr val="tx1"/>
                </a:solidFill>
                <a:effectLst/>
                <a:latin typeface="+mn-lt"/>
                <a:ea typeface="+mn-ea"/>
                <a:cs typeface="+mn-cs"/>
              </a:rPr>
              <a:t> will focus on five key phases: 1) </a:t>
            </a:r>
            <a:r>
              <a:rPr lang="en-US" sz="1200" kern="1200" dirty="0">
                <a:solidFill>
                  <a:schemeClr val="tx1"/>
                </a:solidFill>
                <a:effectLst/>
                <a:latin typeface="+mn-lt"/>
                <a:ea typeface="+mn-ea"/>
                <a:cs typeface="+mn-cs"/>
              </a:rPr>
              <a:t>Establish a Culture of Wellness; 2) Identification of Goal and Mission; 3) On-Site Fitness Centers; 4) Offering Healthy Food Choices; and</a:t>
            </a:r>
            <a:r>
              <a:rPr lang="en-US" sz="1200" kern="1200" baseline="0" dirty="0">
                <a:solidFill>
                  <a:schemeClr val="tx1"/>
                </a:solidFill>
                <a:effectLst/>
                <a:latin typeface="+mn-lt"/>
                <a:ea typeface="+mn-ea"/>
                <a:cs typeface="+mn-cs"/>
              </a:rPr>
              <a:t> 5) </a:t>
            </a:r>
            <a:r>
              <a:rPr lang="en-US" sz="1200" kern="1200" dirty="0">
                <a:solidFill>
                  <a:schemeClr val="tx1"/>
                </a:solidFill>
                <a:effectLst/>
                <a:latin typeface="+mn-lt"/>
                <a:ea typeface="+mn-ea"/>
                <a:cs typeface="+mn-cs"/>
              </a:rPr>
              <a:t>Smoking, Weight Loss, and Stress Management Programs.</a:t>
            </a:r>
          </a:p>
          <a:p>
            <a:pPr lvl="0" hangingPunct="0"/>
            <a:endParaRPr lang="en-US" sz="1200" kern="1200" dirty="0">
              <a:solidFill>
                <a:schemeClr val="tx1"/>
              </a:solidFill>
              <a:effectLst/>
              <a:latin typeface="+mn-lt"/>
              <a:ea typeface="+mn-ea"/>
              <a:cs typeface="+mn-cs"/>
            </a:endParaRPr>
          </a:p>
          <a:p>
            <a:pPr marL="0" marR="0" lvl="0" indent="0" algn="l" defTabSz="914400" rtl="0" eaLnBrk="1" fontAlgn="auto" latinLnBrk="0" hangingPunct="0">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Culture of Wellness.</a:t>
            </a:r>
            <a:r>
              <a:rPr lang="en-US" sz="1200" kern="1200" dirty="0">
                <a:solidFill>
                  <a:schemeClr val="tx1"/>
                </a:solidFill>
                <a:effectLst/>
                <a:latin typeface="+mn-lt"/>
                <a:ea typeface="+mn-ea"/>
                <a:cs typeface="+mn-cs"/>
              </a:rPr>
              <a:t> The leaders of the Coca-Cola Company must lead by example by being engaged and excited about establishing the wellness program. We will enroll and participate in the promotion and delivery of our “Happiness is Movement” wellness campaign. </a:t>
            </a:r>
          </a:p>
          <a:p>
            <a:pPr lvl="0" hangingPunct="0"/>
            <a:endParaRPr lang="en-US" sz="1200" b="1" kern="1200" dirty="0">
              <a:solidFill>
                <a:schemeClr val="tx1"/>
              </a:solidFill>
              <a:effectLst/>
              <a:latin typeface="+mn-lt"/>
              <a:ea typeface="+mn-ea"/>
              <a:cs typeface="+mn-cs"/>
            </a:endParaRPr>
          </a:p>
          <a:p>
            <a:pPr lvl="0" hangingPunct="0"/>
            <a:r>
              <a:rPr lang="en-US" sz="1200" b="1" kern="1200" dirty="0">
                <a:solidFill>
                  <a:schemeClr val="tx1"/>
                </a:solidFill>
                <a:effectLst/>
                <a:latin typeface="+mn-lt"/>
                <a:ea typeface="+mn-ea"/>
                <a:cs typeface="+mn-cs"/>
              </a:rPr>
              <a:t>Identification of Goal and Mission.</a:t>
            </a:r>
            <a:r>
              <a:rPr lang="en-US" sz="1200" kern="1200" dirty="0">
                <a:solidFill>
                  <a:schemeClr val="tx1"/>
                </a:solidFill>
                <a:effectLst/>
                <a:latin typeface="+mn-lt"/>
                <a:ea typeface="+mn-ea"/>
                <a:cs typeface="+mn-cs"/>
              </a:rPr>
              <a:t> We will clearly identify the purpose and mission of our “Happiness is Movement” wellness campaign by developing a brand for the program.</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We will brand the fitness center, as well as all materials, events and communications with similar colors, logos, and design, so our message of healthy living is evident, consistent, and well-designed. </a:t>
            </a:r>
          </a:p>
          <a:p>
            <a:pPr lvl="0" hangingPunct="0"/>
            <a:endParaRPr lang="en-US" sz="1200" b="1" kern="1200" dirty="0">
              <a:solidFill>
                <a:schemeClr val="tx1"/>
              </a:solidFill>
              <a:effectLst/>
              <a:latin typeface="+mn-lt"/>
              <a:ea typeface="+mn-ea"/>
              <a:cs typeface="+mn-cs"/>
            </a:endParaRPr>
          </a:p>
          <a:p>
            <a:pPr lvl="0" hangingPunct="0"/>
            <a:r>
              <a:rPr lang="en-US" sz="1200" b="1" kern="1200" dirty="0">
                <a:solidFill>
                  <a:schemeClr val="tx1"/>
                </a:solidFill>
                <a:effectLst/>
                <a:latin typeface="+mn-lt"/>
                <a:ea typeface="+mn-ea"/>
                <a:cs typeface="+mn-cs"/>
              </a:rPr>
              <a:t>On-Site Fitness Centers.</a:t>
            </a:r>
            <a:r>
              <a:rPr lang="en-US" sz="1200" kern="1200" dirty="0">
                <a:solidFill>
                  <a:schemeClr val="tx1"/>
                </a:solidFill>
                <a:effectLst/>
                <a:latin typeface="+mn-lt"/>
                <a:ea typeface="+mn-ea"/>
                <a:cs typeface="+mn-cs"/>
              </a:rPr>
              <a:t> Each of our corporate centers will be equipped with a state-of-the-art fitness center that is 10,000 square feet in size. The centers will operate</a:t>
            </a:r>
            <a:r>
              <a:rPr lang="en-US" sz="1200" kern="1200" baseline="0" dirty="0">
                <a:solidFill>
                  <a:schemeClr val="tx1"/>
                </a:solidFill>
                <a:effectLst/>
                <a:latin typeface="+mn-lt"/>
                <a:ea typeface="+mn-ea"/>
                <a:cs typeface="+mn-cs"/>
              </a:rPr>
              <a:t> 24/7 and </a:t>
            </a:r>
            <a:r>
              <a:rPr lang="en-US" sz="1200" kern="1200" dirty="0">
                <a:solidFill>
                  <a:schemeClr val="tx1"/>
                </a:solidFill>
                <a:effectLst/>
                <a:latin typeface="+mn-lt"/>
                <a:ea typeface="+mn-ea"/>
                <a:cs typeface="+mn-cs"/>
              </a:rPr>
              <a:t>include an aerobics studio,</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a workout area with cardio and strength training equipment, change rooms and showers. Fitness equipment provided includes treadmills, elliptical cross trainers, recumbent bikes, and weights for strength training. </a:t>
            </a:r>
          </a:p>
          <a:p>
            <a:pPr lvl="0" hangingPunct="0"/>
            <a:endParaRPr lang="en-US" sz="1200" b="1" kern="1200" dirty="0">
              <a:solidFill>
                <a:schemeClr val="tx1"/>
              </a:solidFill>
              <a:effectLst/>
              <a:latin typeface="+mn-lt"/>
              <a:ea typeface="+mn-ea"/>
              <a:cs typeface="+mn-cs"/>
            </a:endParaRPr>
          </a:p>
          <a:p>
            <a:pPr lvl="0" hangingPunct="0"/>
            <a:r>
              <a:rPr lang="en-US" sz="1200" b="1" kern="1200" dirty="0">
                <a:solidFill>
                  <a:schemeClr val="tx1"/>
                </a:solidFill>
                <a:effectLst/>
                <a:latin typeface="+mn-lt"/>
                <a:ea typeface="+mn-ea"/>
                <a:cs typeface="+mn-cs"/>
              </a:rPr>
              <a:t>Offering Healthy Food Choices.</a:t>
            </a:r>
            <a:r>
              <a:rPr lang="en-US" sz="1200" kern="1200" dirty="0">
                <a:solidFill>
                  <a:schemeClr val="tx1"/>
                </a:solidFill>
                <a:effectLst/>
                <a:latin typeface="+mn-lt"/>
                <a:ea typeface="+mn-ea"/>
                <a:cs typeface="+mn-cs"/>
              </a:rPr>
              <a:t> To help our employees establish better eating habits, we will provide better snack options in our cafeterias and vending machines. Employees also have the ability to download and share recipes through our company’s Intranet.</a:t>
            </a:r>
          </a:p>
          <a:p>
            <a:pPr lvl="0" hangingPunct="0"/>
            <a:endParaRPr lang="en-US" sz="1200" kern="1200" dirty="0">
              <a:solidFill>
                <a:schemeClr val="tx1"/>
              </a:solidFill>
              <a:effectLst/>
              <a:latin typeface="+mn-lt"/>
              <a:ea typeface="+mn-ea"/>
              <a:cs typeface="+mn-cs"/>
            </a:endParaRPr>
          </a:p>
          <a:p>
            <a:pPr lvl="0" hangingPunct="0"/>
            <a:r>
              <a:rPr lang="en-US" sz="1200" b="1" kern="1200" dirty="0">
                <a:solidFill>
                  <a:schemeClr val="tx1"/>
                </a:solidFill>
                <a:effectLst/>
                <a:latin typeface="+mn-lt"/>
                <a:ea typeface="+mn-ea"/>
                <a:cs typeface="+mn-cs"/>
              </a:rPr>
              <a:t>Smoking, Weight Loss, and Stress Management Programs.</a:t>
            </a:r>
            <a:r>
              <a:rPr lang="en-US" sz="1200" kern="1200" dirty="0">
                <a:solidFill>
                  <a:schemeClr val="tx1"/>
                </a:solidFill>
                <a:effectLst/>
                <a:latin typeface="+mn-lt"/>
                <a:ea typeface="+mn-ea"/>
                <a:cs typeface="+mn-cs"/>
              </a:rPr>
              <a:t> We will partner with the company </a:t>
            </a:r>
            <a:r>
              <a:rPr lang="en-US" sz="1200" kern="1200" dirty="0" err="1">
                <a:solidFill>
                  <a:schemeClr val="tx1"/>
                </a:solidFill>
                <a:effectLst/>
                <a:latin typeface="+mn-lt"/>
                <a:ea typeface="+mn-ea"/>
                <a:cs typeface="+mn-cs"/>
              </a:rPr>
              <a:t>Provant</a:t>
            </a:r>
            <a:r>
              <a:rPr lang="en-US" sz="1200" kern="1200" dirty="0">
                <a:solidFill>
                  <a:schemeClr val="tx1"/>
                </a:solidFill>
                <a:effectLst/>
                <a:latin typeface="+mn-lt"/>
                <a:ea typeface="+mn-ea"/>
                <a:cs typeface="+mn-cs"/>
              </a:rPr>
              <a:t> to provide lifestyle or behavior coaching, as well as web-based resources for healthy living, and smoking cessation, weight loss, and stress management programs. </a:t>
            </a:r>
          </a:p>
          <a:p>
            <a:pPr lvl="0" hangingPunct="0"/>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185980EE-CAEA-433F-B9B6-E60B533BE64A}" type="slidenum">
              <a:rPr lang="en-US" smtClean="0"/>
              <a:t>6</a:t>
            </a:fld>
            <a:endParaRPr lang="en-US"/>
          </a:p>
        </p:txBody>
      </p:sp>
    </p:spTree>
    <p:extLst>
      <p:ext uri="{BB962C8B-B14F-4D97-AF65-F5344CB8AC3E}">
        <p14:creationId xmlns:p14="http://schemas.microsoft.com/office/powerpoint/2010/main" val="31776328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few evaluation techniques that the Coca-Cola Company will use to evaluate if the marketing plan is working include surveys, health assessments, and program questionnaires. The response generated from our employees through these evaluation techniques will help to determine if we are achieving the desired objectives of our wellness initiative. Another evaluation method would be asking the employees to fill out a review of our trainers in the fitness center, as well as their health coaches. Encouraging our staff to provide these reviews will help us stay abreast of problematic situations before they arise. Other methods that the Coca-Cola Company can use are focus groups and interviews, depending on what is affordable and appropriate in each section of the Coca-Cola Company. This form of evaluation will help us understand how the wellness initiative is working on a more intimate level, which can allow for more insight into how the fitness gym is doing. </a:t>
            </a:r>
          </a:p>
        </p:txBody>
      </p:sp>
      <p:sp>
        <p:nvSpPr>
          <p:cNvPr id="4" name="Slide Number Placeholder 3"/>
          <p:cNvSpPr>
            <a:spLocks noGrp="1"/>
          </p:cNvSpPr>
          <p:nvPr>
            <p:ph type="sldNum" sz="quarter" idx="10"/>
          </p:nvPr>
        </p:nvSpPr>
        <p:spPr/>
        <p:txBody>
          <a:bodyPr/>
          <a:lstStyle/>
          <a:p>
            <a:fld id="{185980EE-CAEA-433F-B9B6-E60B533BE64A}" type="slidenum">
              <a:rPr lang="en-US" smtClean="0"/>
              <a:t>7</a:t>
            </a:fld>
            <a:endParaRPr lang="en-US"/>
          </a:p>
        </p:txBody>
      </p:sp>
    </p:spTree>
    <p:extLst>
      <p:ext uri="{BB962C8B-B14F-4D97-AF65-F5344CB8AC3E}">
        <p14:creationId xmlns:p14="http://schemas.microsoft.com/office/powerpoint/2010/main" val="24662883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185980EE-CAEA-433F-B9B6-E60B533BE64A}" type="slidenum">
              <a:rPr lang="en-US" smtClean="0"/>
              <a:t>8</a:t>
            </a:fld>
            <a:endParaRPr lang="en-US"/>
          </a:p>
        </p:txBody>
      </p:sp>
    </p:spTree>
    <p:extLst>
      <p:ext uri="{BB962C8B-B14F-4D97-AF65-F5344CB8AC3E}">
        <p14:creationId xmlns:p14="http://schemas.microsoft.com/office/powerpoint/2010/main" val="15220407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85980EE-CAEA-433F-B9B6-E60B533BE64A}" type="slidenum">
              <a:rPr lang="en-US" smtClean="0"/>
              <a:t>9</a:t>
            </a:fld>
            <a:endParaRPr lang="en-US"/>
          </a:p>
        </p:txBody>
      </p:sp>
    </p:spTree>
    <p:extLst>
      <p:ext uri="{BB962C8B-B14F-4D97-AF65-F5344CB8AC3E}">
        <p14:creationId xmlns:p14="http://schemas.microsoft.com/office/powerpoint/2010/main" val="21726719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772400" cy="1695450"/>
          </a:xfrm>
        </p:spPr>
        <p:txBody>
          <a:bodyPr anchor="b"/>
          <a:lstStyle/>
          <a:p>
            <a:r>
              <a:rPr lang="en-US"/>
              <a:t>Click to edit Master title style</a:t>
            </a:r>
            <a:endParaRPr lang="en-US" dirty="0"/>
          </a:p>
        </p:txBody>
      </p:sp>
      <p:sp>
        <p:nvSpPr>
          <p:cNvPr id="3" name="Subtitle 2"/>
          <p:cNvSpPr>
            <a:spLocks noGrp="1"/>
          </p:cNvSpPr>
          <p:nvPr>
            <p:ph type="subTitle" idx="1"/>
          </p:nvPr>
        </p:nvSpPr>
        <p:spPr>
          <a:xfrm>
            <a:off x="1371600" y="3581400"/>
            <a:ext cx="6400800" cy="533400"/>
          </a:xfrm>
        </p:spPr>
        <p:txBody>
          <a:bodyPr/>
          <a:lstStyle>
            <a:lvl1pPr marL="0" indent="0" algn="ctr">
              <a:buNone/>
              <a:defRPr>
                <a:solidFill>
                  <a:schemeClr val="tx1">
                    <a:lumMod val="85000"/>
                    <a:lumOff val="1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AC7A713-7007-4913-B2CB-7614D15284D3}" type="datetimeFigureOut">
              <a:rPr lang="en-US" smtClean="0"/>
              <a:t>8/20/2016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EB5BB6-300C-4D5B-9AC3-521233952C76}" type="slidenum">
              <a:rPr lang="en-US" smtClean="0"/>
              <a:t>‹#›</a:t>
            </a:fld>
            <a:endParaRPr lang="en-US"/>
          </a:p>
        </p:txBody>
      </p:sp>
    </p:spTree>
    <p:extLst>
      <p:ext uri="{BB962C8B-B14F-4D97-AF65-F5344CB8AC3E}">
        <p14:creationId xmlns:p14="http://schemas.microsoft.com/office/powerpoint/2010/main" val="2100746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C7A713-7007-4913-B2CB-7614D15284D3}" type="datetimeFigureOut">
              <a:rPr lang="en-US" smtClean="0"/>
              <a:t>8/20/2016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EB5BB6-300C-4D5B-9AC3-521233952C76}" type="slidenum">
              <a:rPr lang="en-US" smtClean="0"/>
              <a:t>‹#›</a:t>
            </a:fld>
            <a:endParaRPr lang="en-US"/>
          </a:p>
        </p:txBody>
      </p:sp>
    </p:spTree>
    <p:extLst>
      <p:ext uri="{BB962C8B-B14F-4D97-AF65-F5344CB8AC3E}">
        <p14:creationId xmlns:p14="http://schemas.microsoft.com/office/powerpoint/2010/main" val="3313373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C7A713-7007-4913-B2CB-7614D15284D3}" type="datetimeFigureOut">
              <a:rPr lang="en-US" smtClean="0"/>
              <a:t>8/20/2016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EB5BB6-300C-4D5B-9AC3-521233952C76}" type="slidenum">
              <a:rPr lang="en-US" smtClean="0"/>
              <a:t>‹#›</a:t>
            </a:fld>
            <a:endParaRPr lang="en-US"/>
          </a:p>
        </p:txBody>
      </p:sp>
    </p:spTree>
    <p:extLst>
      <p:ext uri="{BB962C8B-B14F-4D97-AF65-F5344CB8AC3E}">
        <p14:creationId xmlns:p14="http://schemas.microsoft.com/office/powerpoint/2010/main" val="2033173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C7A713-7007-4913-B2CB-7614D15284D3}" type="datetimeFigureOut">
              <a:rPr lang="en-US" smtClean="0"/>
              <a:t>8/20/2016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EB5BB6-300C-4D5B-9AC3-521233952C76}" type="slidenum">
              <a:rPr lang="en-US" smtClean="0"/>
              <a:t>‹#›</a:t>
            </a:fld>
            <a:endParaRPr lang="en-US"/>
          </a:p>
        </p:txBody>
      </p:sp>
    </p:spTree>
    <p:extLst>
      <p:ext uri="{BB962C8B-B14F-4D97-AF65-F5344CB8AC3E}">
        <p14:creationId xmlns:p14="http://schemas.microsoft.com/office/powerpoint/2010/main" val="3180047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231899"/>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3986213"/>
            <a:ext cx="7772400" cy="433387"/>
          </a:xfrm>
        </p:spPr>
        <p:txBody>
          <a:bodyPr anchor="b"/>
          <a:lstStyle>
            <a:lvl1pPr marL="0" indent="0">
              <a:buNone/>
              <a:defRPr sz="2000">
                <a:solidFill>
                  <a:schemeClr val="tx1">
                    <a:lumMod val="85000"/>
                    <a:lumOff val="1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C7A713-7007-4913-B2CB-7614D15284D3}" type="datetimeFigureOut">
              <a:rPr lang="en-US" smtClean="0"/>
              <a:t>8/20/2016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EB5BB6-300C-4D5B-9AC3-521233952C76}" type="slidenum">
              <a:rPr lang="en-US" smtClean="0"/>
              <a:t>‹#›</a:t>
            </a:fld>
            <a:endParaRPr lang="en-US"/>
          </a:p>
        </p:txBody>
      </p:sp>
    </p:spTree>
    <p:extLst>
      <p:ext uri="{BB962C8B-B14F-4D97-AF65-F5344CB8AC3E}">
        <p14:creationId xmlns:p14="http://schemas.microsoft.com/office/powerpoint/2010/main" val="25629508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AC7A713-7007-4913-B2CB-7614D15284D3}" type="datetimeFigureOut">
              <a:rPr lang="en-US" smtClean="0"/>
              <a:t>8/20/2016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EB5BB6-300C-4D5B-9AC3-521233952C76}" type="slidenum">
              <a:rPr lang="en-US" smtClean="0"/>
              <a:t>‹#›</a:t>
            </a:fld>
            <a:endParaRPr lang="en-US"/>
          </a:p>
        </p:txBody>
      </p:sp>
    </p:spTree>
    <p:extLst>
      <p:ext uri="{BB962C8B-B14F-4D97-AF65-F5344CB8AC3E}">
        <p14:creationId xmlns:p14="http://schemas.microsoft.com/office/powerpoint/2010/main" val="26365287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AC7A713-7007-4913-B2CB-7614D15284D3}" type="datetimeFigureOut">
              <a:rPr lang="en-US" smtClean="0"/>
              <a:t>8/20/2016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EB5BB6-300C-4D5B-9AC3-521233952C76}" type="slidenum">
              <a:rPr lang="en-US" smtClean="0"/>
              <a:t>‹#›</a:t>
            </a:fld>
            <a:endParaRPr lang="en-US"/>
          </a:p>
        </p:txBody>
      </p:sp>
    </p:spTree>
    <p:extLst>
      <p:ext uri="{BB962C8B-B14F-4D97-AF65-F5344CB8AC3E}">
        <p14:creationId xmlns:p14="http://schemas.microsoft.com/office/powerpoint/2010/main" val="1006977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AC7A713-7007-4913-B2CB-7614D15284D3}" type="datetimeFigureOut">
              <a:rPr lang="en-US" smtClean="0"/>
              <a:t>8/20/2016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BEB5BB6-300C-4D5B-9AC3-521233952C76}" type="slidenum">
              <a:rPr lang="en-US" smtClean="0"/>
              <a:t>‹#›</a:t>
            </a:fld>
            <a:endParaRPr lang="en-US"/>
          </a:p>
        </p:txBody>
      </p:sp>
    </p:spTree>
    <p:extLst>
      <p:ext uri="{BB962C8B-B14F-4D97-AF65-F5344CB8AC3E}">
        <p14:creationId xmlns:p14="http://schemas.microsoft.com/office/powerpoint/2010/main" val="41865908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C7A713-7007-4913-B2CB-7614D15284D3}" type="datetimeFigureOut">
              <a:rPr lang="en-US" smtClean="0"/>
              <a:t>8/20/2016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EB5BB6-300C-4D5B-9AC3-521233952C76}" type="slidenum">
              <a:rPr lang="en-US" smtClean="0"/>
              <a:t>‹#›</a:t>
            </a:fld>
            <a:endParaRPr lang="en-US"/>
          </a:p>
        </p:txBody>
      </p:sp>
    </p:spTree>
    <p:extLst>
      <p:ext uri="{BB962C8B-B14F-4D97-AF65-F5344CB8AC3E}">
        <p14:creationId xmlns:p14="http://schemas.microsoft.com/office/powerpoint/2010/main" val="9027808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C7A713-7007-4913-B2CB-7614D15284D3}" type="datetimeFigureOut">
              <a:rPr lang="en-US" smtClean="0"/>
              <a:t>8/20/2016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EB5BB6-300C-4D5B-9AC3-521233952C76}" type="slidenum">
              <a:rPr lang="en-US" smtClean="0"/>
              <a:t>‹#›</a:t>
            </a:fld>
            <a:endParaRPr lang="en-US"/>
          </a:p>
        </p:txBody>
      </p:sp>
    </p:spTree>
    <p:extLst>
      <p:ext uri="{BB962C8B-B14F-4D97-AF65-F5344CB8AC3E}">
        <p14:creationId xmlns:p14="http://schemas.microsoft.com/office/powerpoint/2010/main" val="20842582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C7A713-7007-4913-B2CB-7614D15284D3}" type="datetimeFigureOut">
              <a:rPr lang="en-US" smtClean="0"/>
              <a:t>8/20/2016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EB5BB6-300C-4D5B-9AC3-521233952C76}" type="slidenum">
              <a:rPr lang="en-US" smtClean="0"/>
              <a:t>‹#›</a:t>
            </a:fld>
            <a:endParaRPr lang="en-US"/>
          </a:p>
        </p:txBody>
      </p:sp>
    </p:spTree>
    <p:extLst>
      <p:ext uri="{BB962C8B-B14F-4D97-AF65-F5344CB8AC3E}">
        <p14:creationId xmlns:p14="http://schemas.microsoft.com/office/powerpoint/2010/main" val="4074415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a:noFill/>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648200"/>
          </a:xfrm>
          <a:prstGeom prst="rect">
            <a:avLst/>
          </a:prstGeom>
          <a:noFill/>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lumMod val="85000"/>
                    <a:lumOff val="15000"/>
                  </a:schemeClr>
                </a:solidFill>
              </a:defRPr>
            </a:lvl1pPr>
          </a:lstStyle>
          <a:p>
            <a:fld id="{8AC7A713-7007-4913-B2CB-7614D15284D3}" type="datetimeFigureOut">
              <a:rPr lang="en-US" smtClean="0"/>
              <a:pPr/>
              <a:t>8/20/2016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lumMod val="85000"/>
                    <a:lumOff val="1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lumMod val="85000"/>
                    <a:lumOff val="15000"/>
                  </a:schemeClr>
                </a:solidFill>
              </a:defRPr>
            </a:lvl1pPr>
          </a:lstStyle>
          <a:p>
            <a:fld id="{7BEB5BB6-300C-4D5B-9AC3-521233952C76}" type="slidenum">
              <a:rPr lang="en-US" smtClean="0"/>
              <a:pPr/>
              <a:t>‹#›</a:t>
            </a:fld>
            <a:endParaRPr lang="en-US"/>
          </a:p>
        </p:txBody>
      </p:sp>
    </p:spTree>
    <p:extLst>
      <p:ext uri="{BB962C8B-B14F-4D97-AF65-F5344CB8AC3E}">
        <p14:creationId xmlns:p14="http://schemas.microsoft.com/office/powerpoint/2010/main" val="4150077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5400" b="1" kern="1200">
          <a:ln w="19050">
            <a:solidFill>
              <a:srgbClr val="ED1B24"/>
            </a:solidFill>
          </a:ln>
          <a:solidFill>
            <a:srgbClr val="ED1B24"/>
          </a:solidFill>
          <a:effectLst/>
          <a:latin typeface="Microsoft New Tai Lue" panose="020B0502040204020203" pitchFamily="34" charset="0"/>
          <a:ea typeface="+mj-ea"/>
          <a:cs typeface="Microsoft New Tai Lue" panose="020B0502040204020203"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lumMod val="85000"/>
              <a:lumOff val="15000"/>
            </a:schemeClr>
          </a:solidFill>
          <a:effectLst/>
          <a:latin typeface="Microsoft New Tai Lue" panose="020B0502040204020203" pitchFamily="34" charset="0"/>
          <a:ea typeface="+mn-ea"/>
          <a:cs typeface="Microsoft New Tai Lue" panose="020B0502040204020203"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lumMod val="85000"/>
              <a:lumOff val="15000"/>
            </a:schemeClr>
          </a:solidFill>
          <a:effectLst/>
          <a:latin typeface="Microsoft New Tai Lue" panose="020B0502040204020203" pitchFamily="34" charset="0"/>
          <a:ea typeface="+mn-ea"/>
          <a:cs typeface="Microsoft New Tai Lue" panose="020B0502040204020203"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lumMod val="85000"/>
              <a:lumOff val="15000"/>
            </a:schemeClr>
          </a:solidFill>
          <a:effectLst/>
          <a:latin typeface="Microsoft New Tai Lue" panose="020B0502040204020203" pitchFamily="34" charset="0"/>
          <a:ea typeface="+mn-ea"/>
          <a:cs typeface="Microsoft New Tai Lue" panose="020B0502040204020203"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lumMod val="85000"/>
              <a:lumOff val="15000"/>
            </a:schemeClr>
          </a:solidFill>
          <a:effectLst/>
          <a:latin typeface="Microsoft New Tai Lue" panose="020B0502040204020203" pitchFamily="34" charset="0"/>
          <a:ea typeface="+mn-ea"/>
          <a:cs typeface="Microsoft New Tai Lue" panose="020B0502040204020203"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lumMod val="85000"/>
              <a:lumOff val="15000"/>
            </a:schemeClr>
          </a:solidFill>
          <a:effectLst/>
          <a:latin typeface="Microsoft New Tai Lue" panose="020B0502040204020203" pitchFamily="34" charset="0"/>
          <a:ea typeface="+mn-ea"/>
          <a:cs typeface="Microsoft New Tai Lue" panose="020B0502040204020203"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7.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21227989">
            <a:off x="131236" y="988044"/>
            <a:ext cx="4330220" cy="2664751"/>
          </a:xfrm>
          <a:prstGeom prst="rect">
            <a:avLst/>
          </a:prstGeom>
        </p:spPr>
      </p:pic>
      <p:sp>
        <p:nvSpPr>
          <p:cNvPr id="2" name="Title 1"/>
          <p:cNvSpPr>
            <a:spLocks noGrp="1"/>
          </p:cNvSpPr>
          <p:nvPr>
            <p:ph type="ctrTitle"/>
          </p:nvPr>
        </p:nvSpPr>
        <p:spPr/>
        <p:txBody>
          <a:bodyPr/>
          <a:lstStyle/>
          <a:p>
            <a:r>
              <a:rPr lang="en-US" dirty="0"/>
              <a:t>Marketing Plan Presentation</a:t>
            </a:r>
          </a:p>
        </p:txBody>
      </p:sp>
      <p:sp>
        <p:nvSpPr>
          <p:cNvPr id="3" name="Subtitle 2"/>
          <p:cNvSpPr>
            <a:spLocks noGrp="1"/>
          </p:cNvSpPr>
          <p:nvPr>
            <p:ph type="subTitle" idx="1"/>
          </p:nvPr>
        </p:nvSpPr>
        <p:spPr>
          <a:xfrm>
            <a:off x="1295400" y="3657600"/>
            <a:ext cx="6477000" cy="1219200"/>
          </a:xfrm>
        </p:spPr>
        <p:txBody>
          <a:bodyPr>
            <a:normAutofit fontScale="55000" lnSpcReduction="20000"/>
          </a:bodyPr>
          <a:lstStyle/>
          <a:p>
            <a:pPr hangingPunct="0"/>
            <a:r>
              <a:rPr lang="en-US" dirty="0"/>
              <a:t>Felicia L. Jones-Shaw</a:t>
            </a:r>
          </a:p>
          <a:p>
            <a:pPr hangingPunct="0"/>
            <a:r>
              <a:rPr lang="en-US" dirty="0"/>
              <a:t>AET/552</a:t>
            </a:r>
          </a:p>
          <a:p>
            <a:pPr hangingPunct="0"/>
            <a:r>
              <a:rPr lang="en-US" dirty="0"/>
              <a:t>May 23, 2016</a:t>
            </a:r>
          </a:p>
          <a:p>
            <a:pPr hangingPunct="0"/>
            <a:r>
              <a:rPr lang="en-US" dirty="0"/>
              <a:t>Dr. Dennis Morrow</a:t>
            </a:r>
          </a:p>
        </p:txBody>
      </p:sp>
    </p:spTree>
    <p:extLst>
      <p:ext uri="{BB962C8B-B14F-4D97-AF65-F5344CB8AC3E}">
        <p14:creationId xmlns:p14="http://schemas.microsoft.com/office/powerpoint/2010/main" val="3236952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051650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9000"/>
            <a:lum/>
          </a:blip>
          <a:srcRect/>
          <a:stretch>
            <a:fillRect l="-3000" r="-3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Happiness is Movement</a:t>
            </a:r>
          </a:p>
        </p:txBody>
      </p:sp>
      <p:sp>
        <p:nvSpPr>
          <p:cNvPr id="3" name="Content Placeholder 2"/>
          <p:cNvSpPr>
            <a:spLocks noGrp="1"/>
          </p:cNvSpPr>
          <p:nvPr>
            <p:ph idx="1"/>
          </p:nvPr>
        </p:nvSpPr>
        <p:spPr/>
        <p:txBody>
          <a:bodyPr/>
          <a:lstStyle/>
          <a:p>
            <a:r>
              <a:rPr lang="en-US" dirty="0"/>
              <a:t>American Beverage Association (2016)</a:t>
            </a:r>
          </a:p>
          <a:p>
            <a:pPr lvl="1"/>
            <a:r>
              <a:rPr lang="en-US" dirty="0"/>
              <a:t>Non-Alcoholic Beverage Industry</a:t>
            </a:r>
          </a:p>
          <a:p>
            <a:pPr lvl="2"/>
            <a:r>
              <a:rPr lang="en-US" dirty="0"/>
              <a:t>Economic Impact</a:t>
            </a:r>
          </a:p>
          <a:p>
            <a:pPr lvl="3"/>
            <a:r>
              <a:rPr lang="en-US" dirty="0"/>
              <a:t>More than $169 Billion</a:t>
            </a:r>
          </a:p>
          <a:p>
            <a:pPr lvl="3"/>
            <a:r>
              <a:rPr lang="en-US" dirty="0"/>
              <a:t>240,000 Jobs</a:t>
            </a:r>
          </a:p>
          <a:p>
            <a:r>
              <a:rPr lang="en-US" dirty="0"/>
              <a:t>Increasingly health-conscious audience</a:t>
            </a:r>
          </a:p>
          <a:p>
            <a:pPr lvl="1"/>
            <a:r>
              <a:rPr lang="en-US" dirty="0"/>
              <a:t>We’ve stayed true to our original formula</a:t>
            </a:r>
          </a:p>
          <a:p>
            <a:pPr lvl="1"/>
            <a:r>
              <a:rPr lang="en-US" dirty="0"/>
              <a:t>Introduced Diet Coke and other sugar-free products</a:t>
            </a:r>
          </a:p>
          <a:p>
            <a:endParaRPr lang="en-US" dirty="0"/>
          </a:p>
        </p:txBody>
      </p:sp>
    </p:spTree>
    <p:extLst>
      <p:ext uri="{BB962C8B-B14F-4D97-AF65-F5344CB8AC3E}">
        <p14:creationId xmlns:p14="http://schemas.microsoft.com/office/powerpoint/2010/main" val="3259889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Health and Wellness Initiative</a:t>
            </a:r>
          </a:p>
        </p:txBody>
      </p:sp>
      <p:sp>
        <p:nvSpPr>
          <p:cNvPr id="3" name="Content Placeholder 2"/>
          <p:cNvSpPr>
            <a:spLocks noGrp="1"/>
          </p:cNvSpPr>
          <p:nvPr>
            <p:ph idx="1"/>
          </p:nvPr>
        </p:nvSpPr>
        <p:spPr/>
        <p:txBody>
          <a:bodyPr/>
          <a:lstStyle/>
          <a:p>
            <a:r>
              <a:rPr lang="en-US" dirty="0"/>
              <a:t>Our goal is to help employees</a:t>
            </a:r>
          </a:p>
          <a:p>
            <a:pPr lvl="1"/>
            <a:r>
              <a:rPr lang="en-US" dirty="0"/>
              <a:t>Achieve and maintain healthier lifestyles</a:t>
            </a:r>
          </a:p>
          <a:p>
            <a:pPr lvl="1"/>
            <a:r>
              <a:rPr lang="en-US" dirty="0"/>
              <a:t>Increase productivity</a:t>
            </a:r>
          </a:p>
          <a:p>
            <a:pPr lvl="1"/>
            <a:r>
              <a:rPr lang="en-US" dirty="0"/>
              <a:t>Lower health care premiums</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2895600"/>
            <a:ext cx="2704814" cy="1798701"/>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9600" y="3991205"/>
            <a:ext cx="2838450" cy="1590675"/>
          </a:xfrm>
          <a:prstGeom prst="rect">
            <a:avLst/>
          </a:prstGeom>
        </p:spPr>
      </p:pic>
    </p:spTree>
    <p:extLst>
      <p:ext uri="{BB962C8B-B14F-4D97-AF65-F5344CB8AC3E}">
        <p14:creationId xmlns:p14="http://schemas.microsoft.com/office/powerpoint/2010/main" val="35623427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4000"/>
            <a:lum/>
          </a:blip>
          <a:srcRect/>
          <a:stretch>
            <a:fillRect l="-17000" r="-17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Phase I</a:t>
            </a:r>
          </a:p>
        </p:txBody>
      </p:sp>
      <p:pic>
        <p:nvPicPr>
          <p:cNvPr id="1026" name="Picture 2"/>
          <p:cNvPicPr>
            <a:picLocks noGrp="1" noChangeAspect="1" noChangeArrowheads="1"/>
          </p:cNvPicPr>
          <p:nvPr>
            <p:ph idx="1"/>
          </p:nvPr>
        </p:nvPicPr>
        <p:blipFill>
          <a:blip r:embed="rId4" cstate="print">
            <a:extLst>
              <a:ext uri="{28A0092B-C50C-407E-A947-70E740481C1C}">
                <a14:useLocalDpi xmlns:a14="http://schemas.microsoft.com/office/drawing/2010/main" val="0"/>
              </a:ext>
            </a:extLst>
          </a:blip>
          <a:srcRect/>
          <a:stretch>
            <a:fillRect/>
          </a:stretch>
        </p:blipFill>
        <p:spPr bwMode="auto">
          <a:xfrm>
            <a:off x="2209800" y="1447800"/>
            <a:ext cx="4753919" cy="388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236826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t="27593" b="3166"/>
          <a:stretch/>
        </p:blipFill>
        <p:spPr>
          <a:xfrm>
            <a:off x="1371600" y="8021"/>
            <a:ext cx="6629400" cy="3240506"/>
          </a:xfrm>
          <a:prstGeom prst="rect">
            <a:avLst/>
          </a:prstGeom>
        </p:spPr>
      </p:pic>
      <p:sp>
        <p:nvSpPr>
          <p:cNvPr id="2" name="Title 1"/>
          <p:cNvSpPr>
            <a:spLocks noGrp="1"/>
          </p:cNvSpPr>
          <p:nvPr>
            <p:ph type="title"/>
          </p:nvPr>
        </p:nvSpPr>
        <p:spPr/>
        <p:txBody>
          <a:bodyPr/>
          <a:lstStyle/>
          <a:p>
            <a:r>
              <a:rPr lang="en-US" dirty="0"/>
              <a:t>Phase II</a:t>
            </a:r>
          </a:p>
        </p:txBody>
      </p:sp>
      <p:sp>
        <p:nvSpPr>
          <p:cNvPr id="5" name="Content Placeholder 4"/>
          <p:cNvSpPr>
            <a:spLocks noGrp="1"/>
          </p:cNvSpPr>
          <p:nvPr>
            <p:ph idx="1"/>
          </p:nvPr>
        </p:nvSpPr>
        <p:spPr/>
        <p:txBody>
          <a:bodyPr/>
          <a:lstStyle/>
          <a:p>
            <a:r>
              <a:rPr lang="en-US" dirty="0"/>
              <a:t>Improve the lives of employees through:</a:t>
            </a:r>
          </a:p>
          <a:p>
            <a:pPr lvl="1"/>
            <a:r>
              <a:rPr lang="en-US" dirty="0"/>
              <a:t>Utilization of wellness programs</a:t>
            </a:r>
          </a:p>
          <a:p>
            <a:pPr lvl="2"/>
            <a:r>
              <a:rPr lang="en-US" dirty="0"/>
              <a:t>Nutritional information and benefits</a:t>
            </a:r>
          </a:p>
          <a:p>
            <a:pPr lvl="2"/>
            <a:r>
              <a:rPr lang="en-US" dirty="0"/>
              <a:t>Smoking cessation, weight-loss, and stress management</a:t>
            </a:r>
          </a:p>
          <a:p>
            <a:pPr lvl="1"/>
            <a:r>
              <a:rPr lang="en-US" dirty="0"/>
              <a:t>Lifestyle or behavioral coaching</a:t>
            </a:r>
          </a:p>
          <a:p>
            <a:pPr lvl="1"/>
            <a:r>
              <a:rPr lang="en-US" dirty="0"/>
              <a:t>On-site fitness center</a:t>
            </a:r>
          </a:p>
          <a:p>
            <a:pPr lvl="1"/>
            <a:endParaRPr lang="en-US" dirty="0"/>
          </a:p>
        </p:txBody>
      </p:sp>
    </p:spTree>
    <p:extLst>
      <p:ext uri="{BB962C8B-B14F-4D97-AF65-F5344CB8AC3E}">
        <p14:creationId xmlns:p14="http://schemas.microsoft.com/office/powerpoint/2010/main" val="36422987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Phase III</a:t>
            </a:r>
          </a:p>
        </p:txBody>
      </p:sp>
      <p:sp>
        <p:nvSpPr>
          <p:cNvPr id="3" name="Content Placeholder 2"/>
          <p:cNvSpPr>
            <a:spLocks noGrp="1"/>
          </p:cNvSpPr>
          <p:nvPr>
            <p:ph idx="1"/>
          </p:nvPr>
        </p:nvSpPr>
        <p:spPr/>
        <p:txBody>
          <a:bodyPr/>
          <a:lstStyle/>
          <a:p>
            <a:r>
              <a:rPr lang="en-US" dirty="0"/>
              <a:t>Creative Strategy</a:t>
            </a:r>
          </a:p>
          <a:p>
            <a:pPr lvl="1"/>
            <a:r>
              <a:rPr lang="en-US" dirty="0"/>
              <a:t>Focus on 5 key areas</a:t>
            </a:r>
          </a:p>
          <a:p>
            <a:pPr lvl="2" hangingPunct="0"/>
            <a:r>
              <a:rPr lang="en-US" dirty="0"/>
              <a:t>Establish a Culture of Wellness</a:t>
            </a:r>
          </a:p>
          <a:p>
            <a:pPr lvl="2" hangingPunct="0"/>
            <a:r>
              <a:rPr lang="en-US" dirty="0"/>
              <a:t>Identification of Goal and Mission</a:t>
            </a:r>
          </a:p>
          <a:p>
            <a:pPr lvl="2" hangingPunct="0"/>
            <a:r>
              <a:rPr lang="en-US" dirty="0"/>
              <a:t>On-Site Fitness Centers</a:t>
            </a:r>
          </a:p>
          <a:p>
            <a:pPr lvl="2" hangingPunct="0"/>
            <a:r>
              <a:rPr lang="en-US" dirty="0"/>
              <a:t>Offering Healthy Food Choices</a:t>
            </a:r>
          </a:p>
          <a:p>
            <a:pPr lvl="2" hangingPunct="0"/>
            <a:r>
              <a:rPr lang="en-US" dirty="0"/>
              <a:t>Smoking, Weight Loss, and Stress Management Programs</a:t>
            </a:r>
          </a:p>
          <a:p>
            <a:pPr lvl="2"/>
            <a:endParaRPr lang="en-US" dirty="0"/>
          </a:p>
          <a:p>
            <a:pPr lvl="1"/>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15000" y="1676400"/>
            <a:ext cx="1979261" cy="1109183"/>
          </a:xfrm>
          <a:prstGeom prst="rect">
            <a:avLst/>
          </a:prstGeom>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629400" y="2590800"/>
            <a:ext cx="1828800" cy="1216152"/>
          </a:xfrm>
          <a:prstGeom prst="rect">
            <a:avLst/>
          </a:prstGeom>
        </p:spPr>
      </p:pic>
    </p:spTree>
    <p:extLst>
      <p:ext uri="{BB962C8B-B14F-4D97-AF65-F5344CB8AC3E}">
        <p14:creationId xmlns:p14="http://schemas.microsoft.com/office/powerpoint/2010/main" val="5841517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23000"/>
            <a:lum/>
          </a:blip>
          <a:srcRect/>
          <a:stretch>
            <a:fillRect l="-17000" r="-17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Communication Methods and Evaluation</a:t>
            </a:r>
          </a:p>
        </p:txBody>
      </p:sp>
      <p:sp>
        <p:nvSpPr>
          <p:cNvPr id="3" name="Content Placeholder 2"/>
          <p:cNvSpPr>
            <a:spLocks noGrp="1"/>
          </p:cNvSpPr>
          <p:nvPr>
            <p:ph idx="1"/>
          </p:nvPr>
        </p:nvSpPr>
        <p:spPr>
          <a:xfrm>
            <a:off x="457200" y="1905000"/>
            <a:ext cx="8229600" cy="4648200"/>
          </a:xfrm>
        </p:spPr>
        <p:txBody>
          <a:bodyPr>
            <a:normAutofit fontScale="92500" lnSpcReduction="10000"/>
          </a:bodyPr>
          <a:lstStyle/>
          <a:p>
            <a:r>
              <a:rPr lang="en-US" dirty="0">
                <a:latin typeface="Microsoft New Tai Lue"/>
                <a:ea typeface="Times New Roman"/>
              </a:rPr>
              <a:t>Information for this initiative will be readily available for all employees through the following channels:</a:t>
            </a:r>
          </a:p>
          <a:p>
            <a:pPr lvl="1"/>
            <a:r>
              <a:rPr lang="en-US" dirty="0">
                <a:latin typeface="Microsoft New Tai Lue"/>
              </a:rPr>
              <a:t>Advertisements</a:t>
            </a:r>
          </a:p>
          <a:p>
            <a:pPr lvl="1"/>
            <a:r>
              <a:rPr lang="en-US" dirty="0">
                <a:latin typeface="Microsoft New Tai Lue"/>
              </a:rPr>
              <a:t>Direct response</a:t>
            </a:r>
          </a:p>
          <a:p>
            <a:pPr lvl="1"/>
            <a:r>
              <a:rPr lang="en-US" dirty="0">
                <a:latin typeface="Microsoft New Tai Lue"/>
              </a:rPr>
              <a:t>Internet-based communications</a:t>
            </a:r>
          </a:p>
          <a:p>
            <a:pPr lvl="1"/>
            <a:r>
              <a:rPr lang="en-US" dirty="0">
                <a:latin typeface="Microsoft New Tai Lue"/>
              </a:rPr>
              <a:t>Social Media</a:t>
            </a:r>
          </a:p>
          <a:p>
            <a:pPr lvl="1"/>
            <a:r>
              <a:rPr lang="en-US" dirty="0">
                <a:latin typeface="Microsoft New Tai Lue"/>
              </a:rPr>
              <a:t>Mobile Applications</a:t>
            </a:r>
          </a:p>
          <a:p>
            <a:pPr lvl="1"/>
            <a:r>
              <a:rPr lang="en-US" dirty="0">
                <a:latin typeface="Microsoft New Tai Lue"/>
              </a:rPr>
              <a:t>Blogs</a:t>
            </a:r>
          </a:p>
          <a:p>
            <a:pPr lvl="1"/>
            <a:r>
              <a:rPr lang="en-US" dirty="0">
                <a:latin typeface="Microsoft New Tai Lue"/>
              </a:rPr>
              <a:t>Podcasts</a:t>
            </a:r>
          </a:p>
        </p:txBody>
      </p:sp>
    </p:spTree>
    <p:extLst>
      <p:ext uri="{BB962C8B-B14F-4D97-AF65-F5344CB8AC3E}">
        <p14:creationId xmlns:p14="http://schemas.microsoft.com/office/powerpoint/2010/main" val="21253860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27000"/>
            <a:lum/>
          </a:blip>
          <a:srcRect/>
          <a:stretch>
            <a:fillRect l="-3000" r="-3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a:t>
            </a:r>
          </a:p>
        </p:txBody>
      </p:sp>
      <p:sp>
        <p:nvSpPr>
          <p:cNvPr id="3" name="Content Placeholder 2"/>
          <p:cNvSpPr>
            <a:spLocks noGrp="1"/>
          </p:cNvSpPr>
          <p:nvPr>
            <p:ph idx="1"/>
          </p:nvPr>
        </p:nvSpPr>
        <p:spPr/>
        <p:txBody>
          <a:bodyPr>
            <a:normAutofit fontScale="92500" lnSpcReduction="10000"/>
          </a:bodyPr>
          <a:lstStyle/>
          <a:p>
            <a:pPr marL="0" indent="0" algn="ctr">
              <a:buNone/>
            </a:pPr>
            <a:r>
              <a:rPr lang="en-US" dirty="0"/>
              <a:t>Our bodies progressively change with age, so achieving and maintaining a healthy lifestyle becomes increasingly important in our personal and professional lives. This wellness initiative, with the inclusion of onsite fitness centers, will encourage our employees to achieve their optimum health. In turn, this will aid our organization and workforce to increase productivity, decrease absenteeism, and save money with decreased health insurance premiums.</a:t>
            </a:r>
          </a:p>
        </p:txBody>
      </p:sp>
    </p:spTree>
    <p:extLst>
      <p:ext uri="{BB962C8B-B14F-4D97-AF65-F5344CB8AC3E}">
        <p14:creationId xmlns:p14="http://schemas.microsoft.com/office/powerpoint/2010/main" val="2951922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a:xfrm>
            <a:off x="609600" y="1600200"/>
            <a:ext cx="8077200" cy="4114800"/>
          </a:xfrm>
        </p:spPr>
        <p:txBody>
          <a:bodyPr>
            <a:normAutofit fontScale="62500" lnSpcReduction="20000"/>
          </a:bodyPr>
          <a:lstStyle/>
          <a:p>
            <a:r>
              <a:rPr lang="en-US" sz="2600" dirty="0"/>
              <a:t>American Beverage Association. (2016). </a:t>
            </a:r>
            <a:r>
              <a:rPr lang="en-US" sz="2600" i="1" dirty="0"/>
              <a:t>History</a:t>
            </a:r>
            <a:r>
              <a:rPr lang="en-US" sz="2600" dirty="0"/>
              <a:t>. Retrieved from http://www.ameribev.org/about-aba/history/</a:t>
            </a:r>
          </a:p>
          <a:p>
            <a:r>
              <a:rPr lang="en-US" sz="2600" dirty="0"/>
              <a:t>Coca-Cola. (2016). </a:t>
            </a:r>
            <a:r>
              <a:rPr lang="en-US" sz="2600" i="1" dirty="0"/>
              <a:t>Coca-Cola: Taste the feeling</a:t>
            </a:r>
            <a:r>
              <a:rPr lang="en-US" sz="2600" dirty="0"/>
              <a:t>. Retrieved from http://us.coca-cola.com/home/</a:t>
            </a:r>
          </a:p>
          <a:p>
            <a:pPr hangingPunct="0"/>
            <a:r>
              <a:rPr lang="en-US" sz="2600" dirty="0"/>
              <a:t>Fielding , J. E., &amp; </a:t>
            </a:r>
            <a:r>
              <a:rPr lang="en-US" sz="2600" dirty="0" err="1"/>
              <a:t>Piserchia</a:t>
            </a:r>
            <a:r>
              <a:rPr lang="en-US" sz="2600" dirty="0"/>
              <a:t>, P. V. (1983, January). Frequency of worksite health promotion activities. </a:t>
            </a:r>
            <a:r>
              <a:rPr lang="en-US" sz="2600" i="1" dirty="0"/>
              <a:t>American Journal of Public Health, 79</a:t>
            </a:r>
            <a:r>
              <a:rPr lang="en-US" sz="2600" dirty="0"/>
              <a:t>(1), 16-20.</a:t>
            </a:r>
          </a:p>
          <a:p>
            <a:pPr hangingPunct="0"/>
            <a:r>
              <a:rPr lang="en-US" sz="2600" dirty="0"/>
              <a:t>Huddleston, E. (2000, December). On-site corporate fitness facilities give companies competitive edge. Retrieved from http://www.athleticbusiness.com/Fitness-Training/on-site-corporate-fitness-facilities-give-companies-competitive-edge.html</a:t>
            </a:r>
          </a:p>
          <a:p>
            <a:r>
              <a:rPr lang="en-US" sz="2600" dirty="0"/>
              <a:t>Miller, B. (2015, July 9). How to reduce employee absenteeism. Retrieved from http://hrdailyadvisor.blr.com/2015/07/09/how-to-reduce-employee-absenteeism/</a:t>
            </a:r>
          </a:p>
          <a:p>
            <a:r>
              <a:rPr lang="en-US" sz="2600" dirty="0"/>
              <a:t>The Center for Disease Control and Prevention. (2015, September 21). Overweight and obesity: adult obesity facts. Retrieved from http://www.cdc.gov/obesity/data/adult.html</a:t>
            </a:r>
          </a:p>
          <a:p>
            <a:r>
              <a:rPr lang="en-US" sz="2600" dirty="0"/>
              <a:t>The Wellness Council of America. (2011). </a:t>
            </a:r>
            <a:r>
              <a:rPr lang="en-US" sz="2600" i="1" dirty="0"/>
              <a:t>Making the case for workplace wellness programs</a:t>
            </a:r>
            <a:r>
              <a:rPr lang="en-US" sz="2600" dirty="0"/>
              <a:t>. Retrieved from http://www.ndworksitewellness.org/docs/step1-making-the-case.pdf</a:t>
            </a:r>
          </a:p>
          <a:p>
            <a:endParaRPr lang="en-US" dirty="0"/>
          </a:p>
        </p:txBody>
      </p:sp>
    </p:spTree>
    <p:extLst>
      <p:ext uri="{BB962C8B-B14F-4D97-AF65-F5344CB8AC3E}">
        <p14:creationId xmlns:p14="http://schemas.microsoft.com/office/powerpoint/2010/main" val="2987876777"/>
      </p:ext>
    </p:extLst>
  </p:cSld>
  <p:clrMapOvr>
    <a:masterClrMapping/>
  </p:clrMapOvr>
</p:sld>
</file>

<file path=ppt/theme/theme1.xml><?xml version="1.0" encoding="utf-8"?>
<a:theme xmlns:a="http://schemas.openxmlformats.org/drawingml/2006/main" name="Coca-Cola-PowerPoint-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Coca-Cola-PowerPoint-Template</Template>
  <TotalTime>269</TotalTime>
  <Words>1791</Words>
  <Application>Microsoft Office PowerPoint</Application>
  <PresentationFormat>On-screen Show (4:3)</PresentationFormat>
  <Paragraphs>95</Paragraphs>
  <Slides>10</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Microsoft New Tai Lue</vt:lpstr>
      <vt:lpstr>Times New Roman</vt:lpstr>
      <vt:lpstr>Coca-Cola-PowerPoint-Template</vt:lpstr>
      <vt:lpstr>Marketing Plan Presentation</vt:lpstr>
      <vt:lpstr>Happiness is Movement</vt:lpstr>
      <vt:lpstr>Health and Wellness Initiative</vt:lpstr>
      <vt:lpstr>Phase I</vt:lpstr>
      <vt:lpstr>Phase II</vt:lpstr>
      <vt:lpstr>Phase III</vt:lpstr>
      <vt:lpstr>Communication Methods and Evaluation</vt:lpstr>
      <vt:lpstr>Conclusion</vt:lpstr>
      <vt:lpstr>References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Mamacita</dc:creator>
  <cp:lastModifiedBy>Felicia Jones-Shaw</cp:lastModifiedBy>
  <cp:revision>30</cp:revision>
  <dcterms:created xsi:type="dcterms:W3CDTF">2016-05-22T06:38:26Z</dcterms:created>
  <dcterms:modified xsi:type="dcterms:W3CDTF">2016-08-20T17:23:24Z</dcterms:modified>
</cp:coreProperties>
</file>